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10" r:id="rId4"/>
    <p:sldId id="258" r:id="rId5"/>
    <p:sldId id="259" r:id="rId6"/>
    <p:sldId id="311" r:id="rId7"/>
    <p:sldId id="312" r:id="rId8"/>
    <p:sldId id="313" r:id="rId9"/>
    <p:sldId id="314" r:id="rId10"/>
    <p:sldId id="368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5" r:id="rId19"/>
    <p:sldId id="322" r:id="rId20"/>
    <p:sldId id="323" r:id="rId21"/>
    <p:sldId id="324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71" r:id="rId37"/>
    <p:sldId id="340" r:id="rId38"/>
    <p:sldId id="341" r:id="rId39"/>
    <p:sldId id="342" r:id="rId40"/>
    <p:sldId id="348" r:id="rId41"/>
    <p:sldId id="349" r:id="rId42"/>
    <p:sldId id="343" r:id="rId43"/>
    <p:sldId id="344" r:id="rId44"/>
    <p:sldId id="369" r:id="rId45"/>
    <p:sldId id="370" r:id="rId46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>
      <p:cViewPr>
        <p:scale>
          <a:sx n="70" d="100"/>
          <a:sy n="70" d="100"/>
        </p:scale>
        <p:origin x="-1608" y="-6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735241" y="4411090"/>
            <a:ext cx="2428925" cy="1258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00366"/>
            <a:ext cx="10080625" cy="173990"/>
          </a:xfrm>
          <a:custGeom>
            <a:avLst/>
            <a:gdLst/>
            <a:ahLst/>
            <a:cxnLst/>
            <a:rect l="l" t="t" r="r" b="b"/>
            <a:pathLst>
              <a:path w="10080625" h="173990">
                <a:moveTo>
                  <a:pt x="10080002" y="0"/>
                </a:moveTo>
                <a:lnTo>
                  <a:pt x="0" y="0"/>
                </a:lnTo>
                <a:lnTo>
                  <a:pt x="0" y="173888"/>
                </a:lnTo>
                <a:lnTo>
                  <a:pt x="10080002" y="173888"/>
                </a:lnTo>
                <a:close/>
              </a:path>
            </a:pathLst>
          </a:custGeom>
          <a:solidFill>
            <a:srgbClr val="F00C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900366"/>
            <a:ext cx="10080625" cy="173990"/>
          </a:xfrm>
          <a:custGeom>
            <a:avLst/>
            <a:gdLst/>
            <a:ahLst/>
            <a:cxnLst/>
            <a:rect l="l" t="t" r="r" b="b"/>
            <a:pathLst>
              <a:path w="10080625" h="173990">
                <a:moveTo>
                  <a:pt x="5039995" y="173888"/>
                </a:moveTo>
                <a:lnTo>
                  <a:pt x="0" y="173888"/>
                </a:lnTo>
                <a:lnTo>
                  <a:pt x="0" y="0"/>
                </a:lnTo>
                <a:lnTo>
                  <a:pt x="10080002" y="0"/>
                </a:lnTo>
                <a:lnTo>
                  <a:pt x="10080002" y="173888"/>
                </a:lnTo>
                <a:lnTo>
                  <a:pt x="5039995" y="173888"/>
                </a:lnTo>
                <a:close/>
              </a:path>
            </a:pathLst>
          </a:custGeom>
          <a:ln w="3175">
            <a:solidFill>
              <a:srgbClr val="F00C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334" y="280708"/>
            <a:ext cx="97031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00C0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00C0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8345" y="1164816"/>
            <a:ext cx="3830320" cy="311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8C1C74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00C0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334" y="308787"/>
            <a:ext cx="97031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00C0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160" y="2718460"/>
            <a:ext cx="6136640" cy="204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40458" y="5092191"/>
            <a:ext cx="1463675" cy="451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5" dirty="0"/>
              <a:t>Red</a:t>
            </a:r>
            <a:r>
              <a:rPr spc="-90" dirty="0"/>
              <a:t> </a:t>
            </a:r>
            <a:r>
              <a:rPr spc="-5" dirty="0"/>
              <a:t>Hat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61940" y="5170285"/>
            <a:ext cx="33083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7865109" cy="1795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4635"/>
              </a:lnSpc>
              <a:spcBef>
                <a:spcPts val="100"/>
              </a:spcBef>
            </a:pPr>
            <a:r>
              <a:rPr lang="en-US" sz="4000" b="1" spc="-10" dirty="0" smtClean="0">
                <a:latin typeface="Liberation Sans"/>
                <a:cs typeface="Liberation Sans"/>
              </a:rPr>
              <a:t>Linux </a:t>
            </a:r>
            <a:r>
              <a:rPr lang="en-US" sz="4000" b="1" spc="-10" dirty="0" err="1" smtClean="0">
                <a:latin typeface="Liberation Sans"/>
                <a:cs typeface="Liberation Sans"/>
              </a:rPr>
              <a:t>Fundementals</a:t>
            </a:r>
            <a:r>
              <a:rPr lang="en-US" sz="4000" b="1" spc="-10" dirty="0" smtClean="0">
                <a:latin typeface="Liberation Sans"/>
                <a:cs typeface="Liberation Sans"/>
              </a:rPr>
              <a:t> </a:t>
            </a:r>
            <a:br>
              <a:rPr lang="en-US" sz="4000" b="1" spc="-10" dirty="0" smtClean="0">
                <a:latin typeface="Liberation Sans"/>
                <a:cs typeface="Liberation Sans"/>
              </a:rPr>
            </a:br>
            <a:r>
              <a:rPr lang="en-US" sz="4000" b="1" spc="-10" dirty="0" smtClean="0">
                <a:latin typeface="Liberation Sans"/>
                <a:cs typeface="Liberation Sans"/>
              </a:rPr>
              <a:t>by</a:t>
            </a:r>
          </a:p>
          <a:p>
            <a:pPr marL="8890" algn="ctr">
              <a:lnSpc>
                <a:spcPts val="4635"/>
              </a:lnSpc>
              <a:spcBef>
                <a:spcPts val="100"/>
              </a:spcBef>
            </a:pPr>
            <a:r>
              <a:rPr lang="en-US" sz="4000" b="1" spc="-10" dirty="0" smtClean="0">
                <a:latin typeface="Liberation Sans"/>
                <a:cs typeface="Liberation Sans"/>
              </a:rPr>
              <a:t>Ahmad </a:t>
            </a:r>
            <a:r>
              <a:rPr lang="en-US" sz="4000" b="1" spc="-10" dirty="0" err="1" smtClean="0">
                <a:latin typeface="Liberation Sans"/>
                <a:cs typeface="Liberation Sans"/>
              </a:rPr>
              <a:t>Khaled</a:t>
            </a:r>
            <a:r>
              <a:rPr lang="en-US" sz="4000" b="1" spc="-10" dirty="0" smtClean="0">
                <a:latin typeface="Liberation Sans"/>
                <a:cs typeface="Liberation Sans"/>
              </a:rPr>
              <a:t> </a:t>
            </a:r>
            <a:r>
              <a:rPr lang="en-US" sz="4000" b="1" spc="-10" dirty="0" err="1" smtClean="0">
                <a:latin typeface="Liberation Sans"/>
                <a:cs typeface="Liberation Sans"/>
              </a:rPr>
              <a:t>Hassanien</a:t>
            </a:r>
            <a:endParaRPr lang="en-US" sz="4000" b="1" spc="-10" dirty="0" smtClean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316702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Why Linux: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 smtClean="0">
                <a:latin typeface="Liberation Sans"/>
                <a:cs typeface="Liberation Sans"/>
              </a:rPr>
              <a:t>	1) FOSS (Open Source).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0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>
                <a:latin typeface="Liberation Sans"/>
                <a:cs typeface="Liberation Sans"/>
              </a:rPr>
              <a:t>	</a:t>
            </a:r>
            <a:r>
              <a:rPr lang="en-US" sz="2000" b="1" spc="15" dirty="0" smtClean="0">
                <a:latin typeface="Liberation Sans"/>
                <a:cs typeface="Liberation Sans"/>
              </a:rPr>
              <a:t>2) Secure.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0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 smtClean="0">
                <a:latin typeface="Liberation Sans"/>
                <a:cs typeface="Liberation Sans"/>
              </a:rPr>
              <a:t>	3) Stability and Performance.</a:t>
            </a:r>
            <a:r>
              <a:rPr lang="en-US" sz="2000" b="1" spc="15" dirty="0">
                <a:latin typeface="Liberation Sans"/>
                <a:cs typeface="Liberation Sans"/>
              </a:rPr>
              <a:t>	</a:t>
            </a:r>
            <a:r>
              <a:rPr lang="en-US" sz="2000" b="1" spc="15" dirty="0" smtClean="0">
                <a:latin typeface="Liberation Sans"/>
                <a:cs typeface="Liberation Sans"/>
              </a:rPr>
              <a:t>	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0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7865109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4635"/>
              </a:lnSpc>
              <a:spcBef>
                <a:spcPts val="100"/>
              </a:spcBef>
            </a:pPr>
            <a:r>
              <a:rPr lang="en-US" sz="4000" b="1" spc="5" dirty="0" smtClean="0">
                <a:latin typeface="Liberation Sans"/>
                <a:cs typeface="Liberation Sans"/>
              </a:rPr>
              <a:t>Different Linux Distributions</a:t>
            </a:r>
            <a:endParaRPr lang="en-US" sz="4000" b="1" spc="-10" dirty="0" smtClean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2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420884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A Linux distribution (often abbreviated as </a:t>
            </a:r>
            <a:r>
              <a:rPr lang="en-US" sz="2500" b="1" spc="15" dirty="0" err="1">
                <a:latin typeface="Liberation Sans"/>
                <a:cs typeface="Liberation Sans"/>
              </a:rPr>
              <a:t>distro</a:t>
            </a:r>
            <a:r>
              <a:rPr lang="en-US" sz="2500" b="1" spc="15" dirty="0">
                <a:latin typeface="Liberation Sans"/>
                <a:cs typeface="Liberation Sans"/>
              </a:rPr>
              <a:t>) is an operating </a:t>
            </a:r>
            <a:r>
              <a:rPr lang="en-US" sz="2500" b="1" spc="15" dirty="0" smtClean="0">
                <a:latin typeface="Liberation Sans"/>
                <a:cs typeface="Liberation Sans"/>
              </a:rPr>
              <a:t>system</a:t>
            </a:r>
            <a:r>
              <a:rPr lang="en-US" sz="2500" b="1" spc="15" dirty="0">
                <a:latin typeface="Liberation Sans"/>
                <a:cs typeface="Liberation Sans"/>
              </a:rPr>
              <a:t> made from a software collection that is based upon the Linux </a:t>
            </a:r>
            <a:r>
              <a:rPr lang="en-US" sz="2500" b="1" spc="15" dirty="0" smtClean="0">
                <a:latin typeface="Liberation Sans"/>
                <a:cs typeface="Liberation Sans"/>
              </a:rPr>
              <a:t>kernel.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The first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distro</a:t>
            </a:r>
            <a:r>
              <a:rPr lang="en-US" sz="2500" b="1" spc="15" dirty="0" smtClean="0">
                <a:latin typeface="Liberation Sans"/>
                <a:cs typeface="Liberation Sans"/>
              </a:rPr>
              <a:t> is the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Debian</a:t>
            </a:r>
            <a:r>
              <a:rPr lang="en-US" sz="2500" b="1" spc="15" dirty="0" smtClean="0">
                <a:latin typeface="Liberation Sans"/>
                <a:cs typeface="Liberation Sans"/>
              </a:rPr>
              <a:t>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distro</a:t>
            </a:r>
            <a:r>
              <a:rPr lang="en-US" sz="2500" b="1" spc="15" dirty="0" smtClean="0">
                <a:latin typeface="Liberation Sans"/>
                <a:cs typeface="Liberation Sans"/>
              </a:rPr>
              <a:t> released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in 1993.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Since Linux is open source, a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distro</a:t>
            </a:r>
            <a:r>
              <a:rPr lang="en-US" sz="2500" b="1" spc="15" dirty="0" smtClean="0">
                <a:latin typeface="Liberation Sans"/>
                <a:cs typeface="Liberation Sans"/>
              </a:rPr>
              <a:t> can be forked 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by many individuals, each adding their own “flavor”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to the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distro</a:t>
            </a:r>
            <a:r>
              <a:rPr lang="en-US" sz="2500" b="1" spc="15" dirty="0" smtClean="0">
                <a:latin typeface="Liberation Sans"/>
                <a:cs typeface="Liberation Sans"/>
              </a:rPr>
              <a:t>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6527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Different Linux Distributions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5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6527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Different Linux Distributions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83567"/>
            <a:ext cx="3806825" cy="413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70500" y="3128407"/>
            <a:ext cx="471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https://en.wikipedia.org/wiki/Linux_distribution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37100" y="2396440"/>
            <a:ext cx="426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high resolution version of the image, please visit: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6527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Different Linux Distributions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" y="1539875"/>
            <a:ext cx="3375996" cy="30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1511038"/>
            <a:ext cx="3662734" cy="301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13100" y="496887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Ubuntu is based on </a:t>
            </a:r>
            <a:r>
              <a:rPr lang="en-US" dirty="0" err="1" smtClean="0"/>
              <a:t>debian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7865109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4635"/>
              </a:lnSpc>
              <a:spcBef>
                <a:spcPts val="100"/>
              </a:spcBef>
            </a:pPr>
            <a:r>
              <a:rPr lang="en-US" sz="4000" b="1" spc="5" dirty="0" smtClean="0">
                <a:latin typeface="Liberation Sans"/>
                <a:cs typeface="Liberation Sans"/>
              </a:rPr>
              <a:t>Linux Structure and File System</a:t>
            </a:r>
            <a:endParaRPr lang="en-US" sz="4000" b="1" spc="-10" dirty="0" smtClean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1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23242"/>
            <a:ext cx="8153400" cy="398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9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310776"/>
            <a:ext cx="811992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235075"/>
            <a:ext cx="8305800" cy="40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235075"/>
            <a:ext cx="8610600" cy="41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7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9417" y="1098842"/>
            <a:ext cx="9168283" cy="4258217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87020" indent="-249554">
              <a:lnSpc>
                <a:spcPct val="100000"/>
              </a:lnSpc>
              <a:spcBef>
                <a:spcPts val="100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r>
              <a:rPr lang="en-US" sz="2000" b="1" spc="5" dirty="0" smtClean="0">
                <a:latin typeface="Liberation Sans"/>
                <a:cs typeface="Liberation Sans"/>
              </a:rPr>
              <a:t>History of Linux</a:t>
            </a:r>
            <a:r>
              <a:rPr sz="2000" b="1" spc="15" dirty="0" smtClean="0">
                <a:solidFill>
                  <a:srgbClr val="F00C0B"/>
                </a:solidFill>
                <a:latin typeface="Liberation Sans"/>
                <a:cs typeface="Liberation Sans"/>
              </a:rPr>
              <a:t>.</a:t>
            </a:r>
            <a:endParaRPr lang="en-US" sz="2000" b="1" spc="15" dirty="0" smtClean="0">
              <a:solidFill>
                <a:srgbClr val="F00C0B"/>
              </a:solidFill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100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endParaRPr sz="2000" dirty="0"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0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r>
              <a:rPr lang="en-US" sz="2000" b="1" spc="5" dirty="0" smtClean="0">
                <a:latin typeface="Liberation Sans"/>
                <a:cs typeface="Liberation Sans"/>
              </a:rPr>
              <a:t>Different Linux Distributions</a:t>
            </a:r>
            <a:r>
              <a:rPr sz="2000" b="1" spc="10" dirty="0" smtClean="0">
                <a:solidFill>
                  <a:srgbClr val="F00C0B"/>
                </a:solidFill>
                <a:latin typeface="Liberation Sans"/>
                <a:cs typeface="Liberation Sans"/>
              </a:rPr>
              <a:t>.</a:t>
            </a:r>
            <a:endParaRPr lang="en-US" sz="2000" b="1" spc="10" dirty="0" smtClean="0">
              <a:solidFill>
                <a:srgbClr val="F00C0B"/>
              </a:solidFill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0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endParaRPr sz="2000" dirty="0"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r>
              <a:rPr lang="en-US" sz="2000" b="1" spc="5" dirty="0" smtClean="0">
                <a:latin typeface="Liberation Sans"/>
                <a:cs typeface="Liberation Sans"/>
              </a:rPr>
              <a:t>Linux Structure and File </a:t>
            </a:r>
            <a:r>
              <a:rPr lang="en-US" sz="2000" b="1" spc="5" dirty="0">
                <a:latin typeface="Liberation Sans"/>
                <a:cs typeface="Liberation Sans"/>
              </a:rPr>
              <a:t>S</a:t>
            </a:r>
            <a:r>
              <a:rPr lang="en-US" sz="2000" b="1" spc="5" dirty="0" smtClean="0">
                <a:latin typeface="Liberation Sans"/>
                <a:cs typeface="Liberation Sans"/>
              </a:rPr>
              <a:t>ystem</a:t>
            </a:r>
            <a:r>
              <a:rPr sz="2000" b="1" spc="5" dirty="0" smtClean="0">
                <a:solidFill>
                  <a:srgbClr val="F00C0B"/>
                </a:solidFill>
                <a:latin typeface="Liberation Sans"/>
                <a:cs typeface="Liberation Sans"/>
              </a:rPr>
              <a:t>.</a:t>
            </a:r>
            <a:endParaRPr lang="en-US" sz="2000" b="1" spc="5" dirty="0" smtClean="0">
              <a:solidFill>
                <a:srgbClr val="F00C0B"/>
              </a:solidFill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endParaRPr sz="2000" dirty="0"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r>
              <a:rPr sz="2000" b="1" spc="5" dirty="0">
                <a:latin typeface="Liberation Sans"/>
                <a:cs typeface="Liberation Sans"/>
              </a:rPr>
              <a:t>Linux</a:t>
            </a:r>
            <a:r>
              <a:rPr sz="2000" b="1" spc="10" dirty="0">
                <a:latin typeface="Liberation Sans"/>
                <a:cs typeface="Liberation Sans"/>
              </a:rPr>
              <a:t> </a:t>
            </a:r>
            <a:r>
              <a:rPr lang="en-US" sz="2000" b="1" spc="10" dirty="0">
                <a:latin typeface="Liberation Sans"/>
                <a:cs typeface="Liberation Sans"/>
              </a:rPr>
              <a:t>I</a:t>
            </a:r>
            <a:r>
              <a:rPr lang="en-US" sz="2000" b="1" spc="10" dirty="0" smtClean="0">
                <a:latin typeface="Liberation Sans"/>
                <a:cs typeface="Liberation Sans"/>
              </a:rPr>
              <a:t>nstallation on </a:t>
            </a:r>
            <a:r>
              <a:rPr lang="en-US" sz="2000" b="1" spc="10" dirty="0">
                <a:latin typeface="Liberation Sans"/>
                <a:cs typeface="Liberation Sans"/>
              </a:rPr>
              <a:t>V</a:t>
            </a:r>
            <a:r>
              <a:rPr lang="en-US" sz="2000" b="1" spc="10" dirty="0" smtClean="0">
                <a:latin typeface="Liberation Sans"/>
                <a:cs typeface="Liberation Sans"/>
              </a:rPr>
              <a:t>irtual Box</a:t>
            </a:r>
            <a:r>
              <a:rPr sz="2000" b="1" spc="10" dirty="0" smtClean="0">
                <a:solidFill>
                  <a:srgbClr val="F00C0B"/>
                </a:solidFill>
                <a:latin typeface="Liberation Sans"/>
                <a:cs typeface="Liberation Sans"/>
              </a:rPr>
              <a:t>.</a:t>
            </a:r>
            <a:endParaRPr lang="en-US" sz="2000" b="1" spc="10" dirty="0" smtClean="0">
              <a:solidFill>
                <a:srgbClr val="F00C0B"/>
              </a:solidFill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endParaRPr sz="2000" dirty="0">
              <a:latin typeface="Liberation Sans"/>
              <a:cs typeface="Liberation Sans"/>
            </a:endParaRPr>
          </a:p>
          <a:p>
            <a:pPr marL="287020" indent="-249554">
              <a:lnSpc>
                <a:spcPct val="100000"/>
              </a:lnSpc>
              <a:spcBef>
                <a:spcPts val="910"/>
              </a:spcBef>
              <a:buClr>
                <a:srgbClr val="F00C0B"/>
              </a:buClr>
              <a:buSzPct val="69387"/>
              <a:buFont typeface="OpenSymbol"/>
              <a:buChar char="●"/>
              <a:tabLst>
                <a:tab pos="287655" algn="l"/>
              </a:tabLst>
            </a:pPr>
            <a:r>
              <a:rPr lang="en-US" sz="2000" b="1" spc="5" dirty="0" smtClean="0">
                <a:latin typeface="Liberation Sans"/>
                <a:cs typeface="Liberation Sans"/>
              </a:rPr>
              <a:t>Linux Essential </a:t>
            </a:r>
            <a:r>
              <a:rPr sz="2000" b="1" spc="10" dirty="0" smtClean="0">
                <a:latin typeface="Liberation Sans"/>
                <a:cs typeface="Liberation Sans"/>
              </a:rPr>
              <a:t>Commands</a:t>
            </a:r>
            <a:r>
              <a:rPr sz="2000" b="1" spc="10" dirty="0">
                <a:solidFill>
                  <a:srgbClr val="F00C0B"/>
                </a:solidFill>
                <a:latin typeface="Liberation Sans"/>
                <a:cs typeface="Liberation Sans"/>
              </a:rPr>
              <a:t>.</a:t>
            </a:r>
            <a:endParaRPr sz="2000" dirty="0">
              <a:latin typeface="Liberation Sans"/>
              <a:cs typeface="Liberation Sans"/>
            </a:endParaRPr>
          </a:p>
          <a:p>
            <a:pPr marL="37466">
              <a:lnSpc>
                <a:spcPct val="100000"/>
              </a:lnSpc>
              <a:spcBef>
                <a:spcPts val="910"/>
              </a:spcBef>
              <a:buClr>
                <a:srgbClr val="F00C0B"/>
              </a:buClr>
              <a:buSzPct val="69387"/>
              <a:tabLst>
                <a:tab pos="287655" algn="l"/>
              </a:tabLst>
            </a:pPr>
            <a:endParaRPr lang="en-US" sz="2000" b="1" spc="10" dirty="0" smtClean="0">
              <a:solidFill>
                <a:srgbClr val="F00C0B"/>
              </a:solidFill>
              <a:latin typeface="Liberation Sans"/>
              <a:cs typeface="Liberation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/>
              <a:t>Day1 </a:t>
            </a:r>
            <a:r>
              <a:rPr spc="-5" dirty="0" smtClean="0"/>
              <a:t>Content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8" y="1158875"/>
            <a:ext cx="8706388" cy="416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1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1280655"/>
            <a:ext cx="8610600" cy="423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7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235075"/>
            <a:ext cx="8775700" cy="435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9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235075"/>
            <a:ext cx="8382000" cy="41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3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35075"/>
            <a:ext cx="8421289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0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" dirty="0" smtClean="0"/>
              <a:t>Linux Structure and File System</a:t>
            </a:r>
            <a:r>
              <a:rPr lang="en-US" b="0" dirty="0"/>
              <a:t/>
            </a:r>
            <a:br>
              <a:rPr lang="en-US" b="0" dirty="0"/>
            </a:br>
            <a:endParaRPr sz="2500" kern="1200" spc="15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299580" y="1176032"/>
            <a:ext cx="9061450" cy="421346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Path in windows example: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C:\Users\Ahmed\myAwesomeStuff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Path in Linux example: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/home/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ahmed</a:t>
            </a:r>
            <a:r>
              <a:rPr lang="en-US" sz="2500" b="1" spc="15" dirty="0" smtClean="0">
                <a:latin typeface="Liberation Sans"/>
                <a:cs typeface="Liberation Sans"/>
              </a:rPr>
              <a:t>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myAwesomeStuff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	For More details about Linux file system,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please visit: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 smtClean="0">
                <a:latin typeface="Liberation Sans"/>
                <a:cs typeface="Liberation Sans"/>
              </a:rPr>
              <a:t>		https://www.geeksforgeeks.org/linux-file-hierarchy-structure/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7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862699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tabLst>
                <a:tab pos="287655" algn="l"/>
              </a:tabLst>
            </a:pPr>
            <a:r>
              <a:rPr lang="en-US" sz="4000" b="1" spc="5" dirty="0" smtClean="0">
                <a:latin typeface="Liberation Sans"/>
                <a:cs typeface="Liberation Sans"/>
              </a:rPr>
              <a:t>Linux</a:t>
            </a:r>
            <a:r>
              <a:rPr lang="en-US" sz="4000" b="1" spc="10" dirty="0" smtClean="0">
                <a:latin typeface="Liberation Sans"/>
                <a:cs typeface="Liberation Sans"/>
              </a:rPr>
              <a:t> Installation on Virtual Box</a:t>
            </a:r>
            <a:endParaRPr lang="en-US" sz="4000" dirty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5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</a:t>
            </a:r>
            <a:r>
              <a:rPr lang="en-US" spc="10" dirty="0"/>
              <a:t> Installation on Virtual Box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176032"/>
            <a:ext cx="9061450" cy="432426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We will install Ubuntu 20.04 LTS on Oracle Virtual Box.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For a complete guide on how to acquire the Ubuntu image, Oracle virtual box and how to install the image,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please check this 20 minutes video: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          https://www.youtube.com/watch?v=x5MhydijWmc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1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862699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tabLst>
                <a:tab pos="287655" algn="l"/>
              </a:tabLst>
            </a:pPr>
            <a:r>
              <a:rPr lang="en-US" sz="4000" b="1" spc="5" dirty="0" smtClean="0">
                <a:latin typeface="Liberation Sans"/>
                <a:cs typeface="Liberation Sans"/>
              </a:rPr>
              <a:t>Linux Essential </a:t>
            </a:r>
            <a:r>
              <a:rPr lang="en-US" sz="4000" b="1" spc="10" dirty="0" smtClean="0">
                <a:latin typeface="Liberation Sans"/>
                <a:cs typeface="Liberation Sans"/>
              </a:rPr>
              <a:t>Commands</a:t>
            </a:r>
            <a:endParaRPr lang="en-US" sz="4000" dirty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1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158875"/>
            <a:ext cx="9061450" cy="355783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are basically programs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 written to do a certain task.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400" b="1" spc="15" dirty="0" smtClean="0">
                <a:latin typeface="Liberation Sans"/>
              </a:rPr>
              <a:t>Commands are written</a:t>
            </a:r>
            <a:br>
              <a:rPr lang="en-US" sz="2400" b="1" spc="15" dirty="0" smtClean="0">
                <a:latin typeface="Liberation Sans"/>
              </a:rPr>
            </a:br>
            <a:r>
              <a:rPr lang="en-US" sz="2400" b="1" spc="15" dirty="0" smtClean="0">
                <a:latin typeface="Liberation Sans"/>
              </a:rPr>
              <a:t>in the “Terminal”.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800" b="1" dirty="0" smtClean="0"/>
              <a:t>The “Terminal” is a program</a:t>
            </a:r>
            <a:br>
              <a:rPr lang="en-US" sz="2800" b="1" dirty="0" smtClean="0"/>
            </a:br>
            <a:r>
              <a:rPr lang="en-US" sz="2800" b="1" dirty="0" smtClean="0"/>
              <a:t>that comes pre-installed on</a:t>
            </a:r>
            <a:br>
              <a:rPr lang="en-US" sz="2800" b="1" dirty="0" smtClean="0"/>
            </a:br>
            <a:r>
              <a:rPr lang="en-US" sz="2800" b="1" dirty="0" smtClean="0"/>
              <a:t>Linux operating systems.</a:t>
            </a:r>
            <a:endParaRPr lang="en-US" sz="2500" dirty="0" smtClean="0">
              <a:latin typeface="Liberation Sans"/>
              <a:cs typeface="Liberation San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632580"/>
            <a:ext cx="4358765" cy="281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4500" y="463180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304" y="3444875"/>
            <a:ext cx="7865109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4635"/>
              </a:lnSpc>
              <a:spcBef>
                <a:spcPts val="100"/>
              </a:spcBef>
            </a:pPr>
            <a:r>
              <a:rPr lang="en-US" sz="4000" b="1" spc="-10" dirty="0" smtClean="0">
                <a:latin typeface="Liberation Sans"/>
                <a:cs typeface="Liberation Sans"/>
              </a:rPr>
              <a:t>History of Linux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9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071747"/>
            <a:ext cx="9061450" cy="509613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follow the following syntax: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 </a:t>
            </a:r>
            <a:r>
              <a:rPr lang="en-US" sz="2400" b="1" spc="15" dirty="0" smtClean="0">
                <a:latin typeface="Liberation Sans"/>
                <a:cs typeface="Liberation Sans"/>
              </a:rPr>
              <a:t>C</a:t>
            </a:r>
            <a:r>
              <a:rPr lang="en-US" sz="2400" b="1" dirty="0" smtClean="0"/>
              <a:t>ommand [options] [arguments]</a:t>
            </a:r>
            <a:r>
              <a:rPr lang="en-US" sz="2400" b="1" spc="15" dirty="0">
                <a:latin typeface="Liberation Sans"/>
              </a:rPr>
              <a:t/>
            </a:r>
            <a:br>
              <a:rPr lang="en-US" sz="2400" b="1" spc="15" dirty="0">
                <a:latin typeface="Liberation Sans"/>
              </a:rPr>
            </a:br>
            <a:r>
              <a:rPr lang="en-US" sz="2400" b="1" spc="15" dirty="0" smtClean="0">
                <a:latin typeface="Liberation Sans"/>
              </a:rPr>
              <a:t>Example:</a:t>
            </a:r>
            <a:br>
              <a:rPr lang="en-US" sz="2400" b="1" spc="15" dirty="0" smtClean="0">
                <a:latin typeface="Liberation Sans"/>
              </a:rPr>
            </a:br>
            <a:r>
              <a:rPr lang="en-US" sz="2400" b="1" spc="15" dirty="0" smtClean="0">
                <a:latin typeface="Liberation Sans"/>
              </a:rPr>
              <a:t>    </a:t>
            </a:r>
            <a:r>
              <a:rPr lang="en-US" sz="2400" b="1" spc="15" dirty="0" err="1" smtClean="0">
                <a:latin typeface="Liberation Sans"/>
              </a:rPr>
              <a:t>ls</a:t>
            </a:r>
            <a:r>
              <a:rPr lang="en-US" sz="2400" b="1" spc="15" dirty="0" smtClean="0">
                <a:latin typeface="Liberation Sans"/>
              </a:rPr>
              <a:t> –a /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400" b="1" spc="15" dirty="0" smtClean="0">
                <a:latin typeface="Liberation Sans"/>
              </a:rPr>
              <a:t>The ‘</a:t>
            </a:r>
            <a:r>
              <a:rPr lang="en-US" sz="2400" b="1" spc="15" dirty="0" err="1" smtClean="0">
                <a:latin typeface="Liberation Sans"/>
              </a:rPr>
              <a:t>ls</a:t>
            </a:r>
            <a:r>
              <a:rPr lang="en-US" sz="2400" b="1" spc="15" dirty="0" smtClean="0">
                <a:latin typeface="Liberation Sans"/>
              </a:rPr>
              <a:t>’ command prints to the terminal all the files and</a:t>
            </a:r>
            <a:br>
              <a:rPr lang="en-US" sz="2400" b="1" spc="15" dirty="0" smtClean="0">
                <a:latin typeface="Liberation Sans"/>
              </a:rPr>
            </a:br>
            <a:r>
              <a:rPr lang="en-US" sz="2400" b="1" spc="15" dirty="0" smtClean="0">
                <a:latin typeface="Liberation Sans"/>
              </a:rPr>
              <a:t>folders (directories) in a given path.</a:t>
            </a:r>
            <a:endParaRPr lang="en-US" sz="24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800" b="1" dirty="0" smtClean="0"/>
              <a:t>Options </a:t>
            </a:r>
            <a:r>
              <a:rPr lang="en-US" sz="2800" b="1" dirty="0"/>
              <a:t>modify the command's behavior</a:t>
            </a:r>
            <a:r>
              <a:rPr lang="en-US" sz="2800" b="1" dirty="0" smtClean="0"/>
              <a:t>. For example ‘–a’</a:t>
            </a:r>
            <a:br>
              <a:rPr lang="en-US" sz="2800" b="1" dirty="0" smtClean="0"/>
            </a:br>
            <a:r>
              <a:rPr lang="en-US" sz="2800" b="1" dirty="0" smtClean="0"/>
              <a:t>in the previous example lists all files even hidden ones.</a:t>
            </a:r>
            <a:endParaRPr lang="en-US" sz="28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800" b="1" dirty="0" smtClean="0"/>
              <a:t>Arguments </a:t>
            </a:r>
            <a:r>
              <a:rPr lang="en-US" sz="2800" b="1" dirty="0"/>
              <a:t>are like function arguments, so they </a:t>
            </a:r>
            <a:r>
              <a:rPr lang="en-US" sz="2800" b="1" dirty="0" smtClean="0"/>
              <a:t>provide data that the </a:t>
            </a:r>
            <a:r>
              <a:rPr lang="en-US" sz="2800" b="1" dirty="0"/>
              <a:t>commands needs to work</a:t>
            </a:r>
            <a:r>
              <a:rPr lang="en-US" sz="2800" b="1" dirty="0" smtClean="0"/>
              <a:t>. In the previous command, we pass ‘/’  (root directory) as an argument to list its content</a:t>
            </a:r>
            <a:endParaRPr lang="en-US" sz="2800" b="1" dirty="0"/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4699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071747"/>
            <a:ext cx="9061450" cy="427155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Options and arguments of a command can be omitted, for example the previous example can simply be “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ls</a:t>
            </a:r>
            <a:r>
              <a:rPr lang="en-US" sz="2500" b="1" spc="15" dirty="0" smtClean="0">
                <a:latin typeface="Liberation Sans"/>
                <a:cs typeface="Liberation Sans"/>
              </a:rPr>
              <a:t>”.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400" b="1" spc="15" dirty="0" smtClean="0">
                <a:latin typeface="Liberation Sans"/>
              </a:rPr>
              <a:t>If we use “</a:t>
            </a:r>
            <a:r>
              <a:rPr lang="en-US" sz="2400" b="1" spc="15" dirty="0" err="1" smtClean="0">
                <a:latin typeface="Liberation Sans"/>
              </a:rPr>
              <a:t>ls</a:t>
            </a:r>
            <a:r>
              <a:rPr lang="en-US" sz="2400" b="1" spc="15" dirty="0" smtClean="0">
                <a:latin typeface="Liberation Sans"/>
              </a:rPr>
              <a:t>” command without any options or arguments, then hidden files won’t be displayed and the working directory will be the default argument passed to the cmd.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800" b="1" dirty="0" smtClean="0"/>
              <a:t>Linux has a built in cmd called “man” (manual ) which takes a cmd as an argument, and prints the manual of that cmd, basically what it does, how to use it, its </a:t>
            </a:r>
            <a:r>
              <a:rPr lang="en-US" sz="2800" b="1" dirty="0" err="1" smtClean="0"/>
              <a:t>arguements</a:t>
            </a:r>
            <a:r>
              <a:rPr lang="en-US" sz="2800" b="1" dirty="0" smtClean="0"/>
              <a:t> and options if any .</a:t>
            </a:r>
            <a:endParaRPr lang="en-US" sz="2800" b="1" spc="15" dirty="0">
              <a:latin typeface="Liberation Sans"/>
              <a:cs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15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235075"/>
            <a:ext cx="4899646" cy="372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9723" y="5121275"/>
            <a:ext cx="3200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on man 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071747"/>
            <a:ext cx="9061450" cy="531773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for traversing the file system: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pwd</a:t>
            </a:r>
            <a:r>
              <a:rPr lang="en-US" sz="2500" b="1" spc="15" dirty="0" smtClean="0">
                <a:latin typeface="Liberation Sans"/>
                <a:cs typeface="Liberation Sans"/>
              </a:rPr>
              <a:t>: prints working directory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&gt;&gt;&gt; /home/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ahmed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>
                <a:latin typeface="Liberation Sans"/>
                <a:cs typeface="Liberation Sans"/>
              </a:rPr>
              <a:t>l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s</a:t>
            </a:r>
            <a:r>
              <a:rPr lang="en-US" sz="2500" b="1" spc="15" dirty="0" smtClean="0">
                <a:latin typeface="Liberation Sans"/>
                <a:cs typeface="Liberation Sans"/>
              </a:rPr>
              <a:t>: lists content of a directory, by default it’s the working directory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&gt;&gt;&gt; Desktop  Downloads    Pictures</a:t>
            </a: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 ……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cd: used for changing the working directory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pwd</a:t>
            </a:r>
            <a:r>
              <a:rPr lang="en-US" sz="2500" b="1" spc="15" dirty="0" smtClean="0">
                <a:latin typeface="Liberation Sans"/>
                <a:cs typeface="Liberation Sans"/>
              </a:rPr>
              <a:t/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               &gt;&gt;&gt; /home/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ahmed</a:t>
            </a:r>
            <a:r>
              <a:rPr lang="en-US" sz="2500" b="1" spc="15" dirty="0" smtClean="0">
                <a:latin typeface="Liberation Sans"/>
                <a:cs typeface="Liberation Sans"/>
              </a:rPr>
              <a:t/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              cd /home/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ahmed</a:t>
            </a:r>
            <a:r>
              <a:rPr lang="en-US" sz="2500" b="1" spc="15" dirty="0" smtClean="0">
                <a:latin typeface="Liberation Sans"/>
                <a:cs typeface="Liberation Sans"/>
              </a:rPr>
              <a:t>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myAwesomeFolder</a:t>
            </a:r>
            <a:r>
              <a:rPr lang="en-US" sz="2500" b="1" spc="15" dirty="0">
                <a:latin typeface="Liberation Sans"/>
                <a:cs typeface="Liberation Sans"/>
              </a:rPr>
              <a:t/>
            </a:r>
            <a:br>
              <a:rPr lang="en-US" sz="2500" b="1" spc="15" dirty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		    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pwd</a:t>
            </a:r>
            <a:r>
              <a:rPr lang="en-US" sz="2500" b="1" spc="15" dirty="0" smtClean="0">
                <a:latin typeface="Liberation Sans"/>
                <a:cs typeface="Liberation Sans"/>
              </a:rPr>
              <a:t/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              &gt;&gt;&gt; /home/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ahmed</a:t>
            </a:r>
            <a:r>
              <a:rPr lang="en-US" sz="2500" b="1" spc="15" dirty="0" smtClean="0">
                <a:latin typeface="Liberation Sans"/>
                <a:cs typeface="Liberation Sans"/>
              </a:rPr>
              <a:t>/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myAwesomeFolder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8927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88979" y="1387475"/>
            <a:ext cx="9061450" cy="314791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Relative path  Vs. Absolute path: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Relative path: a path of a file or a directory relative to the current path.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Absolute path: the full path of a file or a directory.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47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6" y="1108075"/>
            <a:ext cx="70199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Left Arrow 1"/>
          <p:cNvSpPr/>
          <p:nvPr/>
        </p:nvSpPr>
        <p:spPr>
          <a:xfrm>
            <a:off x="4656139" y="2182264"/>
            <a:ext cx="998682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4377" y="204393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Relative path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7167419" y="3066737"/>
            <a:ext cx="998682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75500" y="269740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Full path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5032377" y="3618964"/>
            <a:ext cx="998682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68831" y="3390980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Go up one level (Backspace)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4892821" y="4102554"/>
            <a:ext cx="998682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91503" y="410255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Relative path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4892821" y="4603266"/>
            <a:ext cx="998682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08317" y="460389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Go to user home directory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88979" y="1387475"/>
            <a:ext cx="9061450" cy="441107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File Naming: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File names may be up to 255 characters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Avoid special characters as &gt;&lt; ? * # ‘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There are no extensions in Linux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800" dirty="0" smtClean="0"/>
              <a:t> </a:t>
            </a:r>
            <a:r>
              <a:rPr lang="en-US" sz="2500" b="1" spc="15" dirty="0">
                <a:latin typeface="Liberation Sans"/>
                <a:cs typeface="Liberation Sans"/>
              </a:rPr>
              <a:t>File names are case sensitive</a:t>
            </a:r>
            <a:r>
              <a:rPr lang="en-US" sz="2800" dirty="0"/>
              <a:t> 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Everything in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linux</a:t>
            </a:r>
            <a:r>
              <a:rPr lang="en-US" sz="2500" b="1" spc="15" dirty="0" smtClean="0">
                <a:latin typeface="Liberation Sans"/>
                <a:cs typeface="Liberation Sans"/>
              </a:rPr>
              <a:t> is </a:t>
            </a:r>
            <a:r>
              <a:rPr lang="en-US" sz="2500" b="1" spc="15" dirty="0">
                <a:latin typeface="Liberation Sans"/>
                <a:cs typeface="Liberation Sans"/>
              </a:rPr>
              <a:t>a file 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Directory is a special type of file (you can’t have a directory and file with the same name in the same path)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96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387118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for manipulating the file system: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mkdir</a:t>
            </a:r>
            <a:r>
              <a:rPr lang="en-US" sz="2500" b="1" spc="15" dirty="0" smtClean="0">
                <a:latin typeface="Liberation Sans"/>
                <a:cs typeface="Liberation Sans"/>
              </a:rPr>
              <a:t>: creates a directory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example: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mkdir</a:t>
            </a:r>
            <a:r>
              <a:rPr lang="en-US" sz="2500" b="1" spc="15" dirty="0" smtClean="0">
                <a:latin typeface="Liberation Sans"/>
                <a:cs typeface="Liberation Sans"/>
              </a:rPr>
              <a:t>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myDir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touch: creates a file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touch myFile.txt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rm</a:t>
            </a:r>
            <a:r>
              <a:rPr lang="en-US" sz="2500" b="1" spc="15" dirty="0" smtClean="0">
                <a:latin typeface="Liberation Sans"/>
                <a:cs typeface="Liberation Sans"/>
              </a:rPr>
              <a:t>: used for removing a file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rm</a:t>
            </a:r>
            <a:r>
              <a:rPr lang="en-US" sz="2500" b="1" spc="15" dirty="0" smtClean="0">
                <a:latin typeface="Liberation Sans"/>
                <a:cs typeface="Liberation Sans"/>
              </a:rPr>
              <a:t> myFile.txt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rm</a:t>
            </a:r>
            <a:r>
              <a:rPr lang="en-US" sz="2500" b="1" spc="15" dirty="0" smtClean="0">
                <a:latin typeface="Liberation Sans"/>
                <a:cs typeface="Liberation Sans"/>
              </a:rPr>
              <a:t> –r: used to remove a directory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rm</a:t>
            </a:r>
            <a:r>
              <a:rPr lang="en-US" sz="2500" b="1" spc="15" dirty="0" smtClean="0">
                <a:latin typeface="Liberation Sans"/>
                <a:cs typeface="Liberation Sans"/>
              </a:rPr>
              <a:t> –r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myDir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64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394813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for manipulating the file system: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cp</a:t>
            </a:r>
            <a:r>
              <a:rPr lang="en-US" sz="2500" b="1" spc="15" dirty="0" smtClean="0">
                <a:latin typeface="Liberation Sans"/>
                <a:cs typeface="Liberation Sans"/>
              </a:rPr>
              <a:t>: used for coping a file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example: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cp</a:t>
            </a:r>
            <a:r>
              <a:rPr lang="en-US" sz="2500" b="1" spc="15" dirty="0" smtClean="0">
                <a:latin typeface="Liberation Sans"/>
                <a:cs typeface="Liberation Sans"/>
              </a:rPr>
              <a:t>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myFile</a:t>
            </a:r>
            <a:r>
              <a:rPr lang="en-US" sz="2500" b="1" spc="15" dirty="0" smtClean="0">
                <a:latin typeface="Liberation Sans"/>
                <a:cs typeface="Liberation Sans"/>
              </a:rPr>
              <a:t>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myFile_copy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c</a:t>
            </a:r>
            <a:r>
              <a:rPr lang="en-US" sz="2500" b="1" spc="15" dirty="0" err="1">
                <a:latin typeface="Liberation Sans"/>
                <a:cs typeface="Liberation Sans"/>
              </a:rPr>
              <a:t>p</a:t>
            </a:r>
            <a:r>
              <a:rPr lang="en-US" sz="2500" b="1" spc="15" dirty="0" smtClean="0">
                <a:latin typeface="Liberation Sans"/>
                <a:cs typeface="Liberation Sans"/>
              </a:rPr>
              <a:t> -r: used for coping a directory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cp</a:t>
            </a:r>
            <a:r>
              <a:rPr lang="en-US" sz="2500" b="1" spc="15" dirty="0" smtClean="0">
                <a:latin typeface="Liberation Sans"/>
                <a:cs typeface="Liberation Sans"/>
              </a:rPr>
              <a:t> –r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mydir</a:t>
            </a:r>
            <a:r>
              <a:rPr lang="en-US" sz="2500" b="1" spc="15" dirty="0" smtClean="0">
                <a:latin typeface="Liberation Sans"/>
                <a:cs typeface="Liberation Sans"/>
              </a:rPr>
              <a:t> ~/backup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-i prevents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overwritng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9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18" y="1158875"/>
            <a:ext cx="6554788" cy="437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52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257" y="1212761"/>
            <a:ext cx="8766810" cy="277704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r>
              <a:rPr lang="en-US" sz="2400" b="1" spc="-5" dirty="0" smtClean="0">
                <a:latin typeface="Liberation Sans"/>
                <a:cs typeface="Liberation Sans"/>
              </a:rPr>
              <a:t>In 1991, Linus Torvalds released the Linux kernel</a:t>
            </a: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lang="en-US" sz="2400" dirty="0" smtClean="0">
              <a:latin typeface="Liberation Sans"/>
              <a:cs typeface="Liberation Sans"/>
            </a:endParaRP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lang="en-US" sz="2400" dirty="0">
              <a:latin typeface="Liberation Sans"/>
              <a:cs typeface="Liberation Sans"/>
            </a:endParaRP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lang="en-US" sz="2400" dirty="0" smtClean="0">
              <a:latin typeface="Liberation Sans"/>
              <a:cs typeface="Liberation Sans"/>
            </a:endParaRP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lang="en-US" sz="2400" dirty="0">
              <a:latin typeface="Liberation Sans"/>
              <a:cs typeface="Liberation Sans"/>
            </a:endParaRP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lang="en-US" sz="2400" dirty="0" smtClean="0">
              <a:latin typeface="Liberation Sans"/>
              <a:cs typeface="Liberation Sans"/>
            </a:endParaRPr>
          </a:p>
          <a:p>
            <a:pPr marL="280035" marR="1130935" indent="-242570">
              <a:lnSpc>
                <a:spcPts val="2680"/>
              </a:lnSpc>
              <a:spcBef>
                <a:spcPts val="355"/>
              </a:spcBef>
              <a:buClr>
                <a:srgbClr val="F00C0B"/>
              </a:buClr>
              <a:buSzPct val="68750"/>
              <a:buFont typeface="OpenSymbol"/>
              <a:buChar char="●"/>
              <a:tabLst>
                <a:tab pos="280670" algn="l"/>
              </a:tabLst>
            </a:pPr>
            <a:endParaRPr sz="2400" dirty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 smtClean="0"/>
              <a:t>History of Linux</a:t>
            </a:r>
            <a:endParaRPr spc="-5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42770"/>
            <a:ext cx="2209800" cy="316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99" y="1742770"/>
            <a:ext cx="5797550" cy="316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474835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Commands for manipulating the file system: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mv: used for moving a file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example: mv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myFile</a:t>
            </a:r>
            <a:r>
              <a:rPr lang="en-US" sz="2500" b="1" spc="15" dirty="0" smtClean="0">
                <a:latin typeface="Liberation Sans"/>
                <a:cs typeface="Liberation Sans"/>
              </a:rPr>
              <a:t> myFile2   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 (Note that this renames the file)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mv: used for moving a directory (the same as above)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example: mv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mydir</a:t>
            </a:r>
            <a:r>
              <a:rPr lang="en-US" sz="2500" b="1" spc="15" dirty="0" smtClean="0">
                <a:latin typeface="Liberation Sans"/>
                <a:cs typeface="Liberation Sans"/>
              </a:rPr>
              <a:t> ~/backup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-i prevents </a:t>
            </a:r>
            <a:r>
              <a:rPr lang="en-US" sz="2500" b="1" spc="15" dirty="0" err="1">
                <a:latin typeface="Liberation Sans"/>
                <a:cs typeface="Liberation Sans"/>
              </a:rPr>
              <a:t>overwritng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48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09" y="1158875"/>
            <a:ext cx="6788341" cy="442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360098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 for reading a file: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cat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file_name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h</a:t>
            </a:r>
            <a:r>
              <a:rPr lang="en-US" sz="2500" b="1" spc="15" dirty="0" smtClean="0">
                <a:latin typeface="Liberation Sans"/>
                <a:cs typeface="Liberation Sans"/>
              </a:rPr>
              <a:t>ead –n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file_name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t</a:t>
            </a:r>
            <a:r>
              <a:rPr lang="en-US" sz="2500" b="1" spc="15" dirty="0" smtClean="0">
                <a:latin typeface="Liberation Sans"/>
                <a:cs typeface="Liberation Sans"/>
              </a:rPr>
              <a:t>ail –n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file_name</a:t>
            </a:r>
            <a:r>
              <a:rPr lang="en-US" sz="2500" b="1" spc="15" dirty="0" smtClean="0">
                <a:latin typeface="Liberation Sans"/>
                <a:cs typeface="Liberation Sans"/>
              </a:rPr>
              <a:t> 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m</a:t>
            </a:r>
            <a:r>
              <a:rPr lang="en-US" sz="2500" b="1" spc="15" dirty="0" smtClean="0">
                <a:latin typeface="Liberation Sans"/>
                <a:cs typeface="Liberation Sans"/>
              </a:rPr>
              <a:t>ore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file_name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951865" marR="30480" lvl="2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q -&gt; quit</a:t>
            </a:r>
          </a:p>
          <a:p>
            <a:pPr marL="951865" marR="30480" lvl="2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s</a:t>
            </a:r>
            <a:r>
              <a:rPr lang="en-US" sz="2500" b="1" spc="15" dirty="0" smtClean="0">
                <a:latin typeface="Liberation Sans"/>
                <a:cs typeface="Liberation Sans"/>
              </a:rPr>
              <a:t>pace -&gt; forwards</a:t>
            </a:r>
          </a:p>
          <a:p>
            <a:pPr marL="951865" marR="30480" lvl="2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b -&gt;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backwords</a:t>
            </a:r>
            <a:endParaRPr lang="en-US" sz="2500" b="1" spc="15" dirty="0" smtClean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1616074"/>
            <a:ext cx="4792525" cy="376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6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47243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Command for writing to a file:</a:t>
            </a:r>
          </a:p>
          <a:p>
            <a:pPr marL="749935" marR="30480" lvl="1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err="1" smtClean="0">
                <a:latin typeface="Liberation Sans"/>
                <a:cs typeface="Liberation Sans"/>
              </a:rPr>
              <a:t>nano</a:t>
            </a:r>
            <a:r>
              <a:rPr lang="en-US" sz="2500" b="1" spc="15" dirty="0" smtClean="0">
                <a:latin typeface="Liberation Sans"/>
                <a:cs typeface="Liberation Sans"/>
              </a:rPr>
              <a:t>: used for writing to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a file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example: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nano</a:t>
            </a:r>
            <a:r>
              <a:rPr lang="en-US" sz="2500" b="1" spc="15" dirty="0" smtClean="0">
                <a:latin typeface="Liberation Sans"/>
                <a:cs typeface="Liberation Sans"/>
              </a:rPr>
              <a:t> file1.txt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Notes: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1) ^ = cmd key = ctrl key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2) To save file: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     ctrl + o  (then hit enter)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 </a:t>
            </a:r>
            <a:r>
              <a:rPr lang="en-US" sz="2500" b="1" spc="15" dirty="0" smtClean="0">
                <a:latin typeface="Liberation Sans"/>
                <a:cs typeface="Liberation Sans"/>
              </a:rPr>
              <a:t> 3) To exit file: 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       ctrl + x</a:t>
            </a: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1692274"/>
            <a:ext cx="5015567" cy="358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2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76709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tabLst>
                <a:tab pos="287655" algn="l"/>
              </a:tabLst>
            </a:pPr>
            <a:r>
              <a:rPr lang="en-US" spc="5" dirty="0"/>
              <a:t>Linux Essential </a:t>
            </a:r>
            <a:r>
              <a:rPr lang="en-US" spc="10" dirty="0"/>
              <a:t>Commands</a:t>
            </a:r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99580" y="1235075"/>
            <a:ext cx="9061450" cy="407893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File </a:t>
            </a:r>
            <a:r>
              <a:rPr lang="en-US" sz="2500" b="1" spc="15" dirty="0" err="1" smtClean="0">
                <a:latin typeface="Liberation Sans"/>
                <a:cs typeface="Liberation Sans"/>
              </a:rPr>
              <a:t>Globeing</a:t>
            </a:r>
            <a:r>
              <a:rPr lang="en-US" sz="2500" b="1" spc="15" dirty="0" smtClean="0">
                <a:latin typeface="Liberation Sans"/>
                <a:cs typeface="Liberation Sans"/>
              </a:rPr>
              <a:t>: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r>
              <a:rPr lang="en-US" dirty="0" smtClean="0"/>
              <a:t>	</a:t>
            </a:r>
            <a:r>
              <a:rPr lang="en-US" sz="2500" b="1" spc="15" dirty="0">
                <a:latin typeface="Liberation Sans"/>
                <a:cs typeface="Liberation Sans"/>
              </a:rPr>
              <a:t>1) </a:t>
            </a:r>
            <a:r>
              <a:rPr lang="en-US" sz="2500" b="1" spc="15" dirty="0" smtClean="0">
                <a:latin typeface="Liberation Sans"/>
                <a:cs typeface="Liberation Sans"/>
              </a:rPr>
              <a:t>Asterisk</a:t>
            </a:r>
            <a:r>
              <a:rPr lang="en-US" sz="2500" b="1" spc="15" dirty="0">
                <a:latin typeface="Liberation Sans"/>
                <a:cs typeface="Liberation Sans"/>
              </a:rPr>
              <a:t>(*):represents 0 or more character, except </a:t>
            </a:r>
            <a:r>
              <a:rPr lang="en-US" sz="2500" b="1" spc="15" dirty="0" smtClean="0">
                <a:latin typeface="Liberation Sans"/>
                <a:cs typeface="Liberation Sans"/>
              </a:rPr>
              <a:t>		leading </a:t>
            </a:r>
            <a:r>
              <a:rPr lang="en-US" sz="2500" b="1" spc="15" dirty="0">
                <a:latin typeface="Liberation Sans"/>
                <a:cs typeface="Liberation Sans"/>
              </a:rPr>
              <a:t>(.)</a:t>
            </a:r>
          </a:p>
          <a:p>
            <a:r>
              <a:rPr lang="en-US" dirty="0" smtClean="0"/>
              <a:t>	</a:t>
            </a:r>
            <a:r>
              <a:rPr lang="en-US" sz="2500" b="1" spc="15" dirty="0">
                <a:latin typeface="Liberation Sans"/>
                <a:cs typeface="Liberation Sans"/>
              </a:rPr>
              <a:t>2) </a:t>
            </a:r>
            <a:r>
              <a:rPr lang="en-US" sz="2500" b="1" spc="15" dirty="0" smtClean="0">
                <a:latin typeface="Liberation Sans"/>
                <a:cs typeface="Liberation Sans"/>
              </a:rPr>
              <a:t>Question </a:t>
            </a:r>
            <a:r>
              <a:rPr lang="en-US" sz="2500" b="1" spc="15" dirty="0">
                <a:latin typeface="Liberation Sans"/>
                <a:cs typeface="Liberation Sans"/>
              </a:rPr>
              <a:t>mark(?)character represents any single </a:t>
            </a:r>
            <a:r>
              <a:rPr lang="en-US" sz="2500" b="1" spc="15" dirty="0" smtClean="0">
                <a:latin typeface="Liberation Sans"/>
                <a:cs typeface="Liberation Sans"/>
              </a:rPr>
              <a:t>		character </a:t>
            </a:r>
            <a:r>
              <a:rPr lang="en-US" sz="2500" b="1" spc="15" dirty="0">
                <a:latin typeface="Liberation Sans"/>
                <a:cs typeface="Liberation Sans"/>
              </a:rPr>
              <a:t>except the leading (.)</a:t>
            </a:r>
          </a:p>
          <a:p>
            <a:r>
              <a:rPr lang="en-US" dirty="0" smtClean="0"/>
              <a:t>	</a:t>
            </a:r>
            <a:r>
              <a:rPr lang="en-US" sz="2500" b="1" spc="15" dirty="0">
                <a:latin typeface="Liberation Sans"/>
                <a:cs typeface="Liberation Sans"/>
              </a:rPr>
              <a:t>3) </a:t>
            </a:r>
            <a:r>
              <a:rPr lang="en-US" sz="2500" b="1" spc="15" dirty="0" smtClean="0">
                <a:latin typeface="Liberation Sans"/>
                <a:cs typeface="Liberation Sans"/>
              </a:rPr>
              <a:t>Square </a:t>
            </a:r>
            <a:r>
              <a:rPr lang="en-US" sz="2500" b="1" spc="15" dirty="0">
                <a:latin typeface="Liberation Sans"/>
                <a:cs typeface="Liberation Sans"/>
              </a:rPr>
              <a:t>bracket([]):represent a range of characters </a:t>
            </a:r>
            <a:r>
              <a:rPr lang="en-US" sz="2500" b="1" spc="15" dirty="0" smtClean="0">
                <a:latin typeface="Liberation Sans"/>
                <a:cs typeface="Liberation Sans"/>
              </a:rPr>
              <a:t>		for </a:t>
            </a:r>
            <a:r>
              <a:rPr lang="en-US" sz="2500" b="1" spc="15" dirty="0">
                <a:latin typeface="Liberation Sans"/>
                <a:cs typeface="Liberation Sans"/>
              </a:rPr>
              <a:t>a single character </a:t>
            </a:r>
            <a:r>
              <a:rPr lang="en-US" sz="2500" b="1" spc="15" dirty="0" smtClean="0">
                <a:latin typeface="Liberation Sans"/>
                <a:cs typeface="Liberation Sans"/>
              </a:rPr>
              <a:t>position</a:t>
            </a:r>
            <a:r>
              <a:rPr lang="en-US" dirty="0"/>
              <a:t>.</a:t>
            </a:r>
          </a:p>
          <a:p>
            <a:endParaRPr lang="en-US" sz="1200" b="1" spc="15" dirty="0" smtClean="0">
              <a:latin typeface="Liberation Sans"/>
              <a:cs typeface="Liberation Sans"/>
            </a:endParaRPr>
          </a:p>
          <a:p>
            <a:pPr marL="494665" marR="30480" lvl="1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400" b="1" spc="15" dirty="0" smtClean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88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9700" y="3444875"/>
            <a:ext cx="489379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6">
              <a:lnSpc>
                <a:spcPct val="100000"/>
              </a:lnSpc>
              <a:spcBef>
                <a:spcPts val="915"/>
              </a:spcBef>
              <a:buClr>
                <a:srgbClr val="F00C0B"/>
              </a:buClr>
              <a:buSzPct val="69387"/>
              <a:tabLst>
                <a:tab pos="287655" algn="l"/>
              </a:tabLst>
            </a:pPr>
            <a:r>
              <a:rPr lang="en-US" sz="4000" b="1" spc="5" dirty="0" smtClean="0">
                <a:latin typeface="Liberation Sans"/>
                <a:cs typeface="Liberation Sans"/>
              </a:rPr>
              <a:t>      Thank you</a:t>
            </a:r>
            <a:br>
              <a:rPr lang="en-US" sz="4000" b="1" spc="5" dirty="0" smtClean="0">
                <a:latin typeface="Liberation Sans"/>
                <a:cs typeface="Liberation Sans"/>
              </a:rPr>
            </a:br>
            <a:r>
              <a:rPr lang="en-US" sz="4000" b="1" spc="5" dirty="0" smtClean="0">
                <a:latin typeface="Liberation Sans"/>
                <a:cs typeface="Liberation Sans"/>
              </a:rPr>
              <a:t>   Any questions?</a:t>
            </a:r>
            <a:endParaRPr lang="en-US" sz="4000" dirty="0">
              <a:latin typeface="Liberation Sans"/>
              <a:cs typeface="Liberatio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51" y="785835"/>
            <a:ext cx="3355499" cy="25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6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468589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To understand what a Linux kernel is, we must take a trip down memory lane.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In 1969, The Unix OS was release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by Ken </a:t>
            </a:r>
            <a:r>
              <a:rPr lang="en-US" sz="2500" b="1" spc="15" dirty="0">
                <a:latin typeface="Liberation Sans"/>
                <a:cs typeface="Liberation Sans"/>
              </a:rPr>
              <a:t>T</a:t>
            </a:r>
            <a:r>
              <a:rPr lang="en-US" sz="2500" b="1" spc="15" dirty="0" smtClean="0">
                <a:latin typeface="Liberation Sans"/>
                <a:cs typeface="Liberation Sans"/>
              </a:rPr>
              <a:t>hompson and Dennis Ritchie.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It was used in business and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   universities.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It was not free (Open Source), as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it was owned by AT&amp;T (Bell Labs).</a:t>
            </a:r>
            <a:r>
              <a:rPr lang="en-US" sz="2500" b="1" spc="15" dirty="0" smtClean="0">
                <a:solidFill>
                  <a:srgbClr val="F00C0B"/>
                </a:solidFill>
                <a:latin typeface="Liberation Sans"/>
                <a:cs typeface="Liberation Sans"/>
              </a:rPr>
              <a:t> 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099" y="1844675"/>
            <a:ext cx="3152775" cy="229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384720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In 1983, the GNU project was created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by </a:t>
            </a:r>
            <a:r>
              <a:rPr lang="en-US" sz="2500" b="1" spc="15" dirty="0">
                <a:latin typeface="Liberation Sans"/>
                <a:cs typeface="Liberation Sans"/>
              </a:rPr>
              <a:t>R</a:t>
            </a:r>
            <a:r>
              <a:rPr lang="en-US" sz="2500" b="1" spc="15" dirty="0" smtClean="0">
                <a:latin typeface="Liberation Sans"/>
                <a:cs typeface="Liberation Sans"/>
              </a:rPr>
              <a:t>ichard Stallman.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The goal of the GNU project was 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to create a free Unix.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The GNU project had all the Unix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software but was missing one key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component, the Linux Kernel.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1692275"/>
            <a:ext cx="3276600" cy="22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27721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A Kernel is a computer program that is the heart and core of an Operating System.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The Kernel is responsible for low-level tasks such as disk management, memory </a:t>
            </a:r>
            <a:r>
              <a:rPr lang="en-US" sz="2500" b="1" spc="15" dirty="0" smtClean="0">
                <a:latin typeface="Liberation Sans"/>
                <a:cs typeface="Liberation Sans"/>
              </a:rPr>
              <a:t>management</a:t>
            </a:r>
            <a:r>
              <a:rPr lang="en-US" sz="2800" dirty="0" smtClean="0"/>
              <a:t> </a:t>
            </a:r>
            <a:r>
              <a:rPr lang="en-US" sz="2500" b="1" spc="15" dirty="0">
                <a:latin typeface="Liberation Sans"/>
                <a:cs typeface="Liberation Sans"/>
              </a:rPr>
              <a:t>and task </a:t>
            </a:r>
            <a:r>
              <a:rPr lang="en-US" sz="2500" b="1" spc="15" dirty="0" smtClean="0">
                <a:latin typeface="Liberation Sans"/>
                <a:cs typeface="Liberation Sans"/>
              </a:rPr>
              <a:t>management.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2" y="3279063"/>
            <a:ext cx="2971800" cy="234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8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344709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By 1991, the GNU project was complete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as the final piece was released.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The final piece, being the Linux kernel,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was released by none other than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>
                <a:latin typeface="Liberation Sans"/>
                <a:cs typeface="Liberation Sans"/>
              </a:rPr>
              <a:t>Linus Torvalds</a:t>
            </a:r>
            <a:r>
              <a:rPr lang="en-US" sz="2500" b="1" spc="15" dirty="0" smtClean="0">
                <a:latin typeface="Liberation Sans"/>
                <a:cs typeface="Liberation Sans"/>
              </a:rPr>
              <a:t>. Thus allowing for the</a:t>
            </a:r>
            <a:br>
              <a:rPr lang="en-US" sz="2500" b="1" spc="15" dirty="0" smtClean="0">
                <a:latin typeface="Liberation Sans"/>
                <a:cs typeface="Liberation Sans"/>
              </a:rPr>
            </a:br>
            <a:r>
              <a:rPr lang="en-US" sz="2500" b="1" spc="15" dirty="0" smtClean="0">
                <a:latin typeface="Liberation Sans"/>
                <a:cs typeface="Liberation Sans"/>
              </a:rPr>
              <a:t>creation of the first free Unix like OS. </a:t>
            </a:r>
            <a:endParaRPr lang="en-US" sz="2500" b="1" spc="15" dirty="0">
              <a:latin typeface="Liberation Sans"/>
              <a:cs typeface="Liberation Sans"/>
            </a:endParaRP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1317732"/>
            <a:ext cx="2209800" cy="316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80" y="1176032"/>
            <a:ext cx="9061450" cy="338400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r>
              <a:rPr lang="en-US" sz="2500" b="1" spc="15" dirty="0" smtClean="0">
                <a:latin typeface="Liberation Sans"/>
                <a:cs typeface="Liberation Sans"/>
              </a:rPr>
              <a:t>So to recap:</a:t>
            </a:r>
          </a:p>
          <a:p>
            <a:pPr marL="292735" marR="30480" indent="-25527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buFont typeface="OpenSymbol"/>
              <a:buChar char="●"/>
              <a:tabLst>
                <a:tab pos="293370" algn="l"/>
              </a:tabLst>
            </a:pPr>
            <a:endParaRPr lang="en-US" sz="25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500" b="1" spc="15" dirty="0">
                <a:latin typeface="Liberation Sans"/>
                <a:cs typeface="Liberation Sans"/>
              </a:rPr>
              <a:t>	</a:t>
            </a:r>
            <a:r>
              <a:rPr lang="en-US" sz="2500" b="1" spc="15" dirty="0" smtClean="0">
                <a:latin typeface="Liberation Sans"/>
                <a:cs typeface="Liberation Sans"/>
              </a:rPr>
              <a:t>	1969      </a:t>
            </a:r>
            <a:r>
              <a:rPr lang="en-US" sz="2000" b="1" spc="15" dirty="0" smtClean="0">
                <a:latin typeface="Liberation Sans"/>
                <a:cs typeface="Liberation Sans"/>
              </a:rPr>
              <a:t>Unix OS by Ken Thompson and Dennis Ritchie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000" b="1" spc="15" dirty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 smtClean="0">
                <a:latin typeface="Liberation Sans"/>
                <a:cs typeface="Liberation Sans"/>
              </a:rPr>
              <a:t>		</a:t>
            </a:r>
            <a:r>
              <a:rPr lang="en-US" sz="2500" b="1" spc="15" dirty="0" smtClean="0">
                <a:latin typeface="Liberation Sans"/>
                <a:cs typeface="Liberation Sans"/>
              </a:rPr>
              <a:t>1983      </a:t>
            </a:r>
            <a:r>
              <a:rPr lang="en-US" sz="2000" b="1" spc="15" dirty="0" smtClean="0">
                <a:latin typeface="Liberation Sans"/>
                <a:cs typeface="Liberation Sans"/>
              </a:rPr>
              <a:t>GNU project by </a:t>
            </a:r>
            <a:r>
              <a:rPr lang="en-US" sz="2000" b="1" spc="15" dirty="0">
                <a:latin typeface="Liberation Sans"/>
                <a:cs typeface="Liberation Sans"/>
              </a:rPr>
              <a:t>Richard Stallman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 smtClean="0">
                <a:latin typeface="Liberation Sans"/>
                <a:cs typeface="Liberation Sans"/>
              </a:rPr>
              <a:t>		</a:t>
            </a: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r>
              <a:rPr lang="en-US" sz="2000" b="1" spc="15" dirty="0">
                <a:latin typeface="Liberation Sans"/>
                <a:cs typeface="Liberation Sans"/>
              </a:rPr>
              <a:t>	</a:t>
            </a:r>
            <a:r>
              <a:rPr lang="en-US" sz="2000" b="1" spc="15" dirty="0" smtClean="0">
                <a:latin typeface="Liberation Sans"/>
                <a:cs typeface="Liberation Sans"/>
              </a:rPr>
              <a:t>	</a:t>
            </a:r>
            <a:r>
              <a:rPr lang="en-US" sz="2500" b="1" spc="15" dirty="0" smtClean="0">
                <a:latin typeface="Liberation Sans"/>
                <a:cs typeface="Liberation Sans"/>
              </a:rPr>
              <a:t>1991      </a:t>
            </a:r>
            <a:r>
              <a:rPr lang="en-US" sz="2000" b="1" spc="15" dirty="0" smtClean="0">
                <a:latin typeface="Liberation Sans"/>
                <a:cs typeface="Liberation Sans"/>
              </a:rPr>
              <a:t>Linux kernel by </a:t>
            </a:r>
            <a:r>
              <a:rPr lang="en-US" sz="2000" b="1" spc="-5" dirty="0" smtClean="0">
                <a:latin typeface="Liberation Sans"/>
                <a:cs typeface="Liberation Sans"/>
              </a:rPr>
              <a:t>Linus Torvalds </a:t>
            </a:r>
            <a:endParaRPr lang="en-US" sz="20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000" b="1" spc="15" dirty="0" smtClean="0">
              <a:latin typeface="Liberation Sans"/>
              <a:cs typeface="Liberation Sans"/>
            </a:endParaRPr>
          </a:p>
          <a:p>
            <a:pPr marL="37465" marR="30480">
              <a:lnSpc>
                <a:spcPct val="94400"/>
              </a:lnSpc>
              <a:spcBef>
                <a:spcPts val="300"/>
              </a:spcBef>
              <a:buClr>
                <a:srgbClr val="F00C0B"/>
              </a:buClr>
              <a:buSzPct val="70000"/>
              <a:tabLst>
                <a:tab pos="293370" algn="l"/>
              </a:tabLst>
            </a:pPr>
            <a:endParaRPr lang="en-US" sz="2500" dirty="0" smtClean="0">
              <a:latin typeface="Liberation Sans"/>
              <a:cs typeface="Liberatio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00366"/>
            <a:ext cx="10080625" cy="173990"/>
            <a:chOff x="0" y="900366"/>
            <a:chExt cx="10080625" cy="173990"/>
          </a:xfrm>
        </p:grpSpPr>
        <p:sp>
          <p:nvSpPr>
            <p:cNvPr id="5" name="object 5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10080002" y="0"/>
                  </a:moveTo>
                  <a:lnTo>
                    <a:pt x="0" y="0"/>
                  </a:lnTo>
                  <a:lnTo>
                    <a:pt x="0" y="173888"/>
                  </a:lnTo>
                  <a:lnTo>
                    <a:pt x="10080002" y="173888"/>
                  </a:lnTo>
                  <a:close/>
                </a:path>
              </a:pathLst>
            </a:custGeom>
            <a:solidFill>
              <a:srgbClr val="F00C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00366"/>
              <a:ext cx="10080625" cy="173990"/>
            </a:xfrm>
            <a:custGeom>
              <a:avLst/>
              <a:gdLst/>
              <a:ahLst/>
              <a:cxnLst/>
              <a:rect l="l" t="t" r="r" b="b"/>
              <a:pathLst>
                <a:path w="10080625" h="173990">
                  <a:moveTo>
                    <a:pt x="5039995" y="173888"/>
                  </a:moveTo>
                  <a:lnTo>
                    <a:pt x="0" y="173888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73888"/>
                  </a:lnTo>
                  <a:lnTo>
                    <a:pt x="5039995" y="173888"/>
                  </a:lnTo>
                  <a:close/>
                </a:path>
              </a:pathLst>
            </a:custGeom>
            <a:ln w="3175">
              <a:solidFill>
                <a:srgbClr val="F00C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334" y="280708"/>
            <a:ext cx="4013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History of Linux</a:t>
            </a:r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3" name="Notched Right Arrow 2"/>
          <p:cNvSpPr/>
          <p:nvPr/>
        </p:nvSpPr>
        <p:spPr>
          <a:xfrm>
            <a:off x="1993900" y="2074731"/>
            <a:ext cx="381000" cy="2423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>
            <a:off x="2010379" y="2746875"/>
            <a:ext cx="381000" cy="2423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tched Right Arrow 9"/>
          <p:cNvSpPr/>
          <p:nvPr/>
        </p:nvSpPr>
        <p:spPr>
          <a:xfrm>
            <a:off x="2012373" y="3444875"/>
            <a:ext cx="381000" cy="2423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743</Words>
  <Application>Microsoft Office PowerPoint</Application>
  <PresentationFormat>Custom</PresentationFormat>
  <Paragraphs>200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Day1 Content</vt:lpstr>
      <vt:lpstr>PowerPoint Presentation</vt:lpstr>
      <vt:lpstr>History of Linux</vt:lpstr>
      <vt:lpstr>History of Linux</vt:lpstr>
      <vt:lpstr>History of Linux</vt:lpstr>
      <vt:lpstr>History of Linux</vt:lpstr>
      <vt:lpstr>History of Linux</vt:lpstr>
      <vt:lpstr>History of Linux</vt:lpstr>
      <vt:lpstr>History of Linux</vt:lpstr>
      <vt:lpstr>PowerPoint Presentation</vt:lpstr>
      <vt:lpstr>Different Linux Distributions </vt:lpstr>
      <vt:lpstr>Different Linux Distributions </vt:lpstr>
      <vt:lpstr>Different Linux Distributions </vt:lpstr>
      <vt:lpstr>PowerPoint Presentation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Linux Structure and File System </vt:lpstr>
      <vt:lpstr>PowerPoint Presentation</vt:lpstr>
      <vt:lpstr>Linux Installation on Virtual Box</vt:lpstr>
      <vt:lpstr>PowerPoint Presentation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Linux Essential Commands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Ahmed</cp:lastModifiedBy>
  <cp:revision>70</cp:revision>
  <dcterms:created xsi:type="dcterms:W3CDTF">2021-06-28T07:39:23Z</dcterms:created>
  <dcterms:modified xsi:type="dcterms:W3CDTF">2021-08-20T14:10:18Z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2020-11-14T00:00:00Z</vt:filetime>
  </property>
  <property fmtid="{D5CDD505-2E9C-101B-9397-08002B2CF9AE}" pid="3" name="Creator">
    <vt:lpwstr>Impress</vt:lpwstr>
  </property>
  <property fmtid="{D5CDD505-2E9C-101B-9397-08002B2CF9AE}" pid="4" name="LastSaved">
    <vt:filetime>2021-06-28T00:00:00Z</vt:filetime>
  </property>
</Properties>
</file>